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3.xml" ContentType="application/vnd.openxmlformats-officedocument.presentationml.notesSlide+xml"/>
  <Override PartName="/ppt/tags/tag42.xml" ContentType="application/vnd.openxmlformats-officedocument.presentationml.tags+xml"/>
  <Override PartName="/ppt/notesSlides/notesSlide4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5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5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71"/>
  </p:notesMasterIdLst>
  <p:handoutMasterIdLst>
    <p:handoutMasterId r:id="rId72"/>
  </p:handoutMasterIdLst>
  <p:sldIdLst>
    <p:sldId id="302" r:id="rId2"/>
    <p:sldId id="256" r:id="rId3"/>
    <p:sldId id="345" r:id="rId4"/>
    <p:sldId id="266" r:id="rId5"/>
    <p:sldId id="309" r:id="rId6"/>
    <p:sldId id="306" r:id="rId7"/>
    <p:sldId id="409" r:id="rId8"/>
    <p:sldId id="413" r:id="rId9"/>
    <p:sldId id="310" r:id="rId10"/>
    <p:sldId id="263" r:id="rId11"/>
    <p:sldId id="312" r:id="rId12"/>
    <p:sldId id="311" r:id="rId13"/>
    <p:sldId id="265" r:id="rId14"/>
    <p:sldId id="313" r:id="rId15"/>
    <p:sldId id="346" r:id="rId16"/>
    <p:sldId id="287" r:id="rId17"/>
    <p:sldId id="292" r:id="rId18"/>
    <p:sldId id="268" r:id="rId19"/>
    <p:sldId id="269" r:id="rId20"/>
    <p:sldId id="270" r:id="rId21"/>
    <p:sldId id="271" r:id="rId22"/>
    <p:sldId id="316" r:id="rId23"/>
    <p:sldId id="272" r:id="rId24"/>
    <p:sldId id="317" r:id="rId25"/>
    <p:sldId id="348" r:id="rId26"/>
    <p:sldId id="314" r:id="rId27"/>
    <p:sldId id="274" r:id="rId28"/>
    <p:sldId id="315" r:id="rId29"/>
    <p:sldId id="275" r:id="rId30"/>
    <p:sldId id="276" r:id="rId31"/>
    <p:sldId id="297" r:id="rId32"/>
    <p:sldId id="299" r:id="rId33"/>
    <p:sldId id="294" r:id="rId34"/>
    <p:sldId id="295" r:id="rId35"/>
    <p:sldId id="296" r:id="rId36"/>
    <p:sldId id="344" r:id="rId37"/>
    <p:sldId id="347" r:id="rId38"/>
    <p:sldId id="319" r:id="rId39"/>
    <p:sldId id="320" r:id="rId40"/>
    <p:sldId id="411" r:id="rId41"/>
    <p:sldId id="412" r:id="rId42"/>
    <p:sldId id="414"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59" r:id="rId64"/>
    <p:sldId id="360" r:id="rId65"/>
    <p:sldId id="361" r:id="rId66"/>
    <p:sldId id="408" r:id="rId67"/>
    <p:sldId id="362" r:id="rId68"/>
    <p:sldId id="363" r:id="rId69"/>
    <p:sldId id="406" r:id="rId70"/>
  </p:sldIdLst>
  <p:sldSz cx="12192000" cy="6858000"/>
  <p:notesSz cx="7302500" cy="9588500"/>
  <p:custDataLst>
    <p:tags r:id="rId73"/>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582" autoAdjust="0"/>
    <p:restoredTop sz="85237" autoAdjust="0"/>
  </p:normalViewPr>
  <p:slideViewPr>
    <p:cSldViewPr>
      <p:cViewPr varScale="1">
        <p:scale>
          <a:sx n="79" d="100"/>
          <a:sy n="79" d="100"/>
        </p:scale>
        <p:origin x="216" y="9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x,y,z</a:t>
            </a:r>
            <a:r>
              <a:rPr lang="en-US" baseline="0" dirty="0"/>
              <a:t>) / P(</a:t>
            </a:r>
            <a:r>
              <a:rPr lang="en-US" baseline="0" dirty="0" err="1"/>
              <a:t>y,z</a:t>
            </a:r>
            <a:r>
              <a:rPr lang="en-US" baseline="0" dirty="0"/>
              <a:t>)</a:t>
            </a:r>
          </a:p>
          <a:p>
            <a:r>
              <a:rPr lang="en-US" baseline="0" dirty="0"/>
              <a:t>2) Let’s re-write the numerator as P(</a:t>
            </a:r>
            <a:r>
              <a:rPr lang="en-US" baseline="0" dirty="0" err="1"/>
              <a:t>x,y|z</a:t>
            </a:r>
            <a:r>
              <a:rPr lang="en-US" baseline="0" dirty="0"/>
              <a:t>)*P(z)*  which is just the definition of the joint.  Keep the denominator for now.</a:t>
            </a:r>
          </a:p>
          <a:p>
            <a:r>
              <a:rPr lang="en-US" baseline="0" dirty="0"/>
              <a:t>3) Let’s use our assumption  to rewrite the first part of the numerator as (</a:t>
            </a:r>
            <a:r>
              <a:rPr lang="en-US" baseline="0" dirty="0" err="1"/>
              <a:t>Px|z</a:t>
            </a:r>
            <a:r>
              <a:rPr lang="en-US" baseline="0" dirty="0"/>
              <a:t>) * P(</a:t>
            </a:r>
            <a:r>
              <a:rPr lang="en-US" baseline="0" dirty="0" err="1"/>
              <a:t>y|z</a:t>
            </a:r>
            <a:r>
              <a:rPr lang="en-US" baseline="0" dirty="0"/>
              <a:t>) (* P(z)).  Then we can re-write the denominator as P(</a:t>
            </a:r>
            <a:r>
              <a:rPr lang="en-US" baseline="0" dirty="0" err="1"/>
              <a:t>y|z</a:t>
            </a:r>
            <a:r>
              <a:rPr lang="en-US" baseline="0" dirty="0"/>
              <a:t>)* P(z),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387897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423095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endParaRPr lang="en-US" dirty="0"/>
          </a:p>
          <a:p>
            <a:r>
              <a:rPr lang="en-US" dirty="0"/>
              <a:t>27 variables in</a:t>
            </a:r>
            <a:r>
              <a:rPr lang="en-US" baseline="0" dirty="0"/>
              <a:t> the insurance domain.  If they are binary then there are 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p>
          <a:p>
            <a:endParaRPr lang="en-US" baseline="0"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Blue + Lavender = unobserved.  (</a:t>
            </a:r>
            <a:r>
              <a:rPr lang="en-US" baseline="0" dirty="0"/>
              <a:t>Lavender – claims to be paid out.</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Yellow = observed. </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20</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658122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CCB - here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p>
          <a:p>
            <a:r>
              <a:rPr lang="en-US" baseline="0" dirty="0"/>
              <a:t>For example X1 </a:t>
            </a:r>
            <a:r>
              <a:rPr lang="en-US" baseline="0" dirty="0">
                <a:sym typeface="Wingdings"/>
              </a:rPr>
              <a:t> </a:t>
            </a:r>
            <a:r>
              <a:rPr lang="en-US" baseline="0" dirty="0"/>
              <a:t> X2 and X1</a:t>
            </a:r>
            <a:r>
              <a:rPr lang="en-US" baseline="0" dirty="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 0.5 = 0.0625</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P(+r) * P(-t|+r) = ¼ * ¼ = 1/16.</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30</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41025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32</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33</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3593590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39</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2988891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41</a:t>
            </a:fld>
            <a:endParaRPr lang="en-US"/>
          </a:p>
        </p:txBody>
      </p:sp>
    </p:spTree>
    <p:extLst>
      <p:ext uri="{BB962C8B-B14F-4D97-AF65-F5344CB8AC3E}">
        <p14:creationId xmlns:p14="http://schemas.microsoft.com/office/powerpoint/2010/main" val="367018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384791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43</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44</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a:t>Determinitistic</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48</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50</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Here</a:t>
            </a:r>
          </a:p>
        </p:txBody>
      </p:sp>
      <p:sp>
        <p:nvSpPr>
          <p:cNvPr id="4" name="Slide Number Placeholder 3"/>
          <p:cNvSpPr>
            <a:spLocks noGrp="1"/>
          </p:cNvSpPr>
          <p:nvPr>
            <p:ph type="sldNum" sz="quarter" idx="5"/>
          </p:nvPr>
        </p:nvSpPr>
        <p:spPr/>
        <p:txBody>
          <a:bodyPr/>
          <a:lstStyle/>
          <a:p>
            <a:fld id="{CD7DE18D-B477-5540-A418-45080CBABEBE}" type="slidenum">
              <a:rPr lang="en-US" smtClean="0"/>
              <a:pPr/>
              <a:t>52</a:t>
            </a:fld>
            <a:endParaRPr lang="en-US"/>
          </a:p>
        </p:txBody>
      </p:sp>
    </p:spTree>
    <p:extLst>
      <p:ext uri="{BB962C8B-B14F-4D97-AF65-F5344CB8AC3E}">
        <p14:creationId xmlns:p14="http://schemas.microsoft.com/office/powerpoint/2010/main" val="7069353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54</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55</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56</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lvl="1">
              <a:buFont typeface="Wingdings" charset="0"/>
              <a:buChar char="§"/>
              <a:defRPr/>
            </a:pPr>
            <a:r>
              <a:rPr lang="en-US" sz="2400" dirty="0">
                <a:latin typeface="Calibri"/>
                <a:cs typeface="Calibri"/>
              </a:rPr>
              <a:t>. if all paths are inactive),</a:t>
            </a:r>
          </a:p>
          <a:p>
            <a:pPr marL="457176" lvl="1" indent="0">
              <a:buNone/>
              <a:defRPr/>
            </a:pPr>
            <a:r>
              <a:rPr lang="en-US" sz="2400" dirty="0">
                <a:latin typeface="Calibri"/>
                <a:cs typeface="Calibri"/>
              </a:rPr>
              <a:t>    then independence is guaranteed</a:t>
            </a:r>
          </a:p>
          <a:p>
            <a:endParaRPr lang="en-US" dirty="0"/>
          </a:p>
        </p:txBody>
      </p:sp>
      <p:sp>
        <p:nvSpPr>
          <p:cNvPr id="4" name="Slide Number Placeholder 3"/>
          <p:cNvSpPr>
            <a:spLocks noGrp="1"/>
          </p:cNvSpPr>
          <p:nvPr>
            <p:ph type="sldNum" sz="quarter" idx="5"/>
          </p:nvPr>
        </p:nvSpPr>
        <p:spPr/>
        <p:txBody>
          <a:bodyPr/>
          <a:lstStyle/>
          <a:p>
            <a:fld id="{CD7DE18D-B477-5540-A418-45080CBABEBE}" type="slidenum">
              <a:rPr lang="en-US" smtClean="0"/>
              <a:pPr/>
              <a:t>57</a:t>
            </a:fld>
            <a:endParaRPr lang="en-US"/>
          </a:p>
        </p:txBody>
      </p:sp>
    </p:spTree>
    <p:extLst>
      <p:ext uri="{BB962C8B-B14F-4D97-AF65-F5344CB8AC3E}">
        <p14:creationId xmlns:p14="http://schemas.microsoft.com/office/powerpoint/2010/main" val="27212536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63</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64</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65</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Blue + Lavender = unobserved.  (</a:t>
            </a:r>
            <a:r>
              <a:rPr lang="en-US" baseline="0" dirty="0"/>
              <a:t>Lavender – claims to be paid out.</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Yellow = observed.  12</a:t>
            </a:r>
            <a:r>
              <a:rPr lang="en-US" baseline="0" dirty="0"/>
              <a:t> of those, so 2^12 items to compute. 2^12 = 4,096 Too big for a simple query like this.</a:t>
            </a:r>
          </a:p>
          <a:p>
            <a:endParaRPr lang="en-US" baseline="0"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67</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68</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69</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259994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421818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50862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xml"/><Relationship Id="rId7" Type="http://schemas.openxmlformats.org/officeDocument/2006/relationships/image" Target="../media/image1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5.xml"/><Relationship Id="rId7" Type="http://schemas.openxmlformats.org/officeDocument/2006/relationships/notesSlide" Target="../notesSlides/notesSlide13.xml"/><Relationship Id="rId12"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17.xml"/><Relationship Id="rId10" Type="http://schemas.openxmlformats.org/officeDocument/2006/relationships/image" Target="../media/image25.png"/><Relationship Id="rId4" Type="http://schemas.openxmlformats.org/officeDocument/2006/relationships/tags" Target="../tags/tag16.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8.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3.xml"/><Relationship Id="rId7" Type="http://schemas.openxmlformats.org/officeDocument/2006/relationships/image" Target="../media/image3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27.xml"/><Relationship Id="rId5" Type="http://schemas.openxmlformats.org/officeDocument/2006/relationships/slideLayout" Target="../slideLayouts/slideLayout2.xml"/><Relationship Id="rId10" Type="http://schemas.openxmlformats.org/officeDocument/2006/relationships/image" Target="../media/image42.png"/><Relationship Id="rId4" Type="http://schemas.openxmlformats.org/officeDocument/2006/relationships/tags" Target="../tags/tag24.xml"/><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image" Target="../media/image33.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9.xml"/><Relationship Id="rId7" Type="http://schemas.openxmlformats.org/officeDocument/2006/relationships/image" Target="../media/image4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46.png"/><Relationship Id="rId5" Type="http://schemas.openxmlformats.org/officeDocument/2006/relationships/notesSlide" Target="../notesSlides/notesSlide31.xml"/><Relationship Id="rId10" Type="http://schemas.openxmlformats.org/officeDocument/2006/relationships/image" Target="../media/image49.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4.xml"/><Relationship Id="rId7" Type="http://schemas.openxmlformats.org/officeDocument/2006/relationships/image" Target="../media/image22.png"/><Relationship Id="rId12" Type="http://schemas.openxmlformats.org/officeDocument/2006/relationships/image" Target="../media/image5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36.xml"/><Relationship Id="rId10" Type="http://schemas.openxmlformats.org/officeDocument/2006/relationships/image" Target="../media/image56.png"/><Relationship Id="rId4" Type="http://schemas.openxmlformats.org/officeDocument/2006/relationships/tags" Target="../tags/tag35.xml"/><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0.xml"/><Relationship Id="rId7" Type="http://schemas.openxmlformats.org/officeDocument/2006/relationships/image" Target="../media/image6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43.xml"/><Relationship Id="rId11" Type="http://schemas.openxmlformats.org/officeDocument/2006/relationships/image" Target="../media/image66.png"/><Relationship Id="rId5" Type="http://schemas.openxmlformats.org/officeDocument/2006/relationships/slideLayout" Target="../slideLayouts/slideLayout2.xml"/><Relationship Id="rId10" Type="http://schemas.openxmlformats.org/officeDocument/2006/relationships/image" Target="../media/image65.png"/><Relationship Id="rId4" Type="http://schemas.openxmlformats.org/officeDocument/2006/relationships/tags" Target="../tags/tag41.xml"/><Relationship Id="rId9"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68.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5.xml"/><Relationship Id="rId7" Type="http://schemas.openxmlformats.org/officeDocument/2006/relationships/image" Target="../media/image6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4.png"/><Relationship Id="rId5" Type="http://schemas.openxmlformats.org/officeDocument/2006/relationships/slideLayout" Target="../slideLayouts/slideLayout2.xml"/><Relationship Id="rId10" Type="http://schemas.openxmlformats.org/officeDocument/2006/relationships/image" Target="../media/image68.png"/><Relationship Id="rId4" Type="http://schemas.openxmlformats.org/officeDocument/2006/relationships/tags" Target="../tags/tag46.xml"/><Relationship Id="rId9" Type="http://schemas.openxmlformats.org/officeDocument/2006/relationships/image" Target="../media/image67.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1.xml"/><Relationship Id="rId7" Type="http://schemas.openxmlformats.org/officeDocument/2006/relationships/image" Target="../media/image8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9.png"/><Relationship Id="rId5" Type="http://schemas.openxmlformats.org/officeDocument/2006/relationships/notesSlide" Target="../notesSlides/notesSlide49.xml"/><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5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2.png"/><Relationship Id="rId3" Type="http://schemas.openxmlformats.org/officeDocument/2006/relationships/tags" Target="../tags/tag54.xml"/><Relationship Id="rId7" Type="http://schemas.openxmlformats.org/officeDocument/2006/relationships/notesSlide" Target="../notesSlides/notesSlide50.xml"/><Relationship Id="rId12" Type="http://schemas.openxmlformats.org/officeDocument/2006/relationships/image" Target="../media/image8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56.xml"/><Relationship Id="rId10" Type="http://schemas.openxmlformats.org/officeDocument/2006/relationships/image" Target="../media/image85.png"/><Relationship Id="rId4" Type="http://schemas.openxmlformats.org/officeDocument/2006/relationships/tags" Target="../tags/tag55.xml"/><Relationship Id="rId9"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9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8.xml"/><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64.xml"/><Relationship Id="rId21" Type="http://schemas.openxmlformats.org/officeDocument/2006/relationships/image" Target="../media/image107.png"/><Relationship Id="rId7" Type="http://schemas.openxmlformats.org/officeDocument/2006/relationships/tags" Target="../tags/tag68.xml"/><Relationship Id="rId12" Type="http://schemas.openxmlformats.org/officeDocument/2006/relationships/notesSlide" Target="../notesSlides/notesSlide52.xml"/><Relationship Id="rId17" Type="http://schemas.openxmlformats.org/officeDocument/2006/relationships/image" Target="../media/image103.png"/><Relationship Id="rId2" Type="http://schemas.openxmlformats.org/officeDocument/2006/relationships/tags" Target="../tags/tag6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2.xml"/><Relationship Id="rId24" Type="http://schemas.openxmlformats.org/officeDocument/2006/relationships/image" Target="../media/image110.emf"/><Relationship Id="rId5" Type="http://schemas.openxmlformats.org/officeDocument/2006/relationships/tags" Target="../tags/tag66.xml"/><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tags" Target="../tags/tag71.xml"/><Relationship Id="rId19"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100.png"/><Relationship Id="rId22"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6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Examples and Notation</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959655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2" name="Picture 2">
            <a:extLst>
              <a:ext uri="{FF2B5EF4-FFF2-40B4-BE49-F238E27FC236}">
                <a16:creationId xmlns:a16="http://schemas.microsoft.com/office/drawing/2014/main" id="{2DDF144F-118F-26EC-5501-E921B5011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785" y="1117600"/>
            <a:ext cx="8978429" cy="57787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Probabilities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639711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3561" name="Picture 9"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3" name="TextBox 2">
            <a:extLst>
              <a:ext uri="{FF2B5EF4-FFF2-40B4-BE49-F238E27FC236}">
                <a16:creationId xmlns:a16="http://schemas.microsoft.com/office/drawing/2014/main" id="{2A9AA4D4-B9D8-4CC5-33D8-147E4D234BE0}"/>
              </a:ext>
            </a:extLst>
          </p:cNvPr>
          <p:cNvSpPr txBox="1"/>
          <p:nvPr/>
        </p:nvSpPr>
        <p:spPr>
          <a:xfrm>
            <a:off x="8399645" y="4255344"/>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
        <p:nvSpPr>
          <p:cNvPr id="20" name="TextBox 19">
            <a:extLst>
              <a:ext uri="{FF2B5EF4-FFF2-40B4-BE49-F238E27FC236}">
                <a16:creationId xmlns:a16="http://schemas.microsoft.com/office/drawing/2014/main" id="{59741ADD-772E-7FC8-8E6B-E2597CCCA3C7}"/>
              </a:ext>
            </a:extLst>
          </p:cNvPr>
          <p:cNvSpPr txBox="1"/>
          <p:nvPr/>
        </p:nvSpPr>
        <p:spPr>
          <a:xfrm>
            <a:off x="2743200" y="3924756"/>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Tree>
    <p:extLst>
      <p:ext uri="{BB962C8B-B14F-4D97-AF65-F5344CB8AC3E}">
        <p14:creationId xmlns:p14="http://schemas.microsoft.com/office/powerpoint/2010/main" val="1489256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5640" name="Picture 40" descr="txp_fig"/>
          <p:cNvPicPr>
            <a:picLocks noChangeAspect="1" noChangeArrowheads="1"/>
          </p:cNvPicPr>
          <p:nvPr>
            <p:custDataLst>
              <p:tags r:id="rId1"/>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
        <p:nvSpPr>
          <p:cNvPr id="18" name="TextBox 17">
            <a:extLst>
              <a:ext uri="{FF2B5EF4-FFF2-40B4-BE49-F238E27FC236}">
                <a16:creationId xmlns:a16="http://schemas.microsoft.com/office/drawing/2014/main" id="{C4950344-95B1-9AD1-9F04-D7C223C18117}"/>
              </a:ext>
            </a:extLst>
          </p:cNvPr>
          <p:cNvSpPr txBox="1"/>
          <p:nvPr/>
        </p:nvSpPr>
        <p:spPr>
          <a:xfrm>
            <a:off x="1747354" y="4930292"/>
            <a:ext cx="369238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h,h</a:t>
            </a:r>
            <a:r>
              <a:rPr lang="en-US" sz="2500" i="1" dirty="0">
                <a:latin typeface="Calibri"/>
                <a:cs typeface="Calibri"/>
              </a:rPr>
              <a:t>, t, h) = </a:t>
            </a:r>
            <a:endParaRPr lang="en-US" sz="2500" dirty="0"/>
          </a:p>
        </p:txBody>
      </p:sp>
      <p:sp>
        <p:nvSpPr>
          <p:cNvPr id="19" name="TextBox 18">
            <a:extLst>
              <a:ext uri="{FF2B5EF4-FFF2-40B4-BE49-F238E27FC236}">
                <a16:creationId xmlns:a16="http://schemas.microsoft.com/office/drawing/2014/main" id="{2ED85620-15A9-DFC5-39F1-2E53F55B36CB}"/>
              </a:ext>
            </a:extLst>
          </p:cNvPr>
          <p:cNvSpPr txBox="1"/>
          <p:nvPr/>
        </p:nvSpPr>
        <p:spPr>
          <a:xfrm>
            <a:off x="3249681" y="2938205"/>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2</a:t>
            </a:r>
            <a:r>
              <a:rPr lang="en-US" sz="2500" i="1" dirty="0">
                <a:latin typeface="Calibri"/>
                <a:cs typeface="Calibri"/>
              </a:rPr>
              <a:t>)</a:t>
            </a:r>
            <a:endParaRPr lang="en-US" sz="2500" dirty="0"/>
          </a:p>
        </p:txBody>
      </p:sp>
      <p:sp>
        <p:nvSpPr>
          <p:cNvPr id="20" name="TextBox 19">
            <a:extLst>
              <a:ext uri="{FF2B5EF4-FFF2-40B4-BE49-F238E27FC236}">
                <a16:creationId xmlns:a16="http://schemas.microsoft.com/office/drawing/2014/main" id="{AD5FD4BD-14B3-E9BE-7C68-C74DB7AE6B80}"/>
              </a:ext>
            </a:extLst>
          </p:cNvPr>
          <p:cNvSpPr txBox="1"/>
          <p:nvPr/>
        </p:nvSpPr>
        <p:spPr>
          <a:xfrm>
            <a:off x="6678681" y="2936071"/>
            <a:ext cx="81583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X</a:t>
            </a:r>
            <a:r>
              <a:rPr lang="en-US" sz="2500" i="1" baseline="-25000" dirty="0" err="1">
                <a:latin typeface="Calibri"/>
                <a:cs typeface="Calibri"/>
              </a:rPr>
              <a:t>n</a:t>
            </a:r>
            <a:r>
              <a:rPr lang="en-US" sz="2500" i="1" dirty="0">
                <a:latin typeface="Calibri"/>
                <a:cs typeface="Calibri"/>
              </a:rPr>
              <a:t>)</a:t>
            </a:r>
            <a:endParaRPr lang="en-US" sz="2500" dirty="0"/>
          </a:p>
        </p:txBody>
      </p:sp>
      <p:sp>
        <p:nvSpPr>
          <p:cNvPr id="21" name="TextBox 20">
            <a:extLst>
              <a:ext uri="{FF2B5EF4-FFF2-40B4-BE49-F238E27FC236}">
                <a16:creationId xmlns:a16="http://schemas.microsoft.com/office/drawing/2014/main" id="{BF8E340B-9BBF-B8AD-474E-C97E8BC8EE2C}"/>
              </a:ext>
            </a:extLst>
          </p:cNvPr>
          <p:cNvSpPr txBox="1"/>
          <p:nvPr/>
        </p:nvSpPr>
        <p:spPr>
          <a:xfrm>
            <a:off x="1502051" y="2936071"/>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1</a:t>
            </a:r>
            <a:r>
              <a:rPr lang="en-US" sz="2500" i="1" dirty="0">
                <a:latin typeface="Calibri"/>
                <a:cs typeface="Calibri"/>
              </a:rPr>
              <a:t>)</a:t>
            </a:r>
            <a:endParaRPr lang="en-US" sz="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Independence in Probabilities </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338238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
        <p:nvSpPr>
          <p:cNvPr id="14" name="TextBox 13">
            <a:extLst>
              <a:ext uri="{FF2B5EF4-FFF2-40B4-BE49-F238E27FC236}">
                <a16:creationId xmlns:a16="http://schemas.microsoft.com/office/drawing/2014/main" id="{9E4FED43-36D1-3113-8778-9F9EAF987FB4}"/>
              </a:ext>
            </a:extLst>
          </p:cNvPr>
          <p:cNvSpPr txBox="1"/>
          <p:nvPr/>
        </p:nvSpPr>
        <p:spPr>
          <a:xfrm>
            <a:off x="3140213" y="1838763"/>
            <a:ext cx="815837" cy="477054"/>
          </a:xfrm>
          <a:prstGeom prst="rect">
            <a:avLst/>
          </a:prstGeom>
          <a:noFill/>
        </p:spPr>
        <p:txBody>
          <a:bodyPr wrap="square">
            <a:spAutoFit/>
          </a:bodyPr>
          <a:lstStyle/>
          <a:p>
            <a:r>
              <a:rPr lang="en-US" sz="2500" i="1" dirty="0">
                <a:latin typeface="Calibri"/>
                <a:cs typeface="Calibri"/>
              </a:rPr>
              <a:t>P(R)</a:t>
            </a:r>
            <a:endParaRPr lang="en-US" sz="2500" dirty="0"/>
          </a:p>
        </p:txBody>
      </p:sp>
      <p:sp>
        <p:nvSpPr>
          <p:cNvPr id="15" name="TextBox 14">
            <a:extLst>
              <a:ext uri="{FF2B5EF4-FFF2-40B4-BE49-F238E27FC236}">
                <a16:creationId xmlns:a16="http://schemas.microsoft.com/office/drawing/2014/main" id="{70C0A7EE-0557-1C7E-19D1-8429E5B28A8F}"/>
              </a:ext>
            </a:extLst>
          </p:cNvPr>
          <p:cNvSpPr txBox="1"/>
          <p:nvPr/>
        </p:nvSpPr>
        <p:spPr>
          <a:xfrm>
            <a:off x="3363238" y="3282147"/>
            <a:ext cx="1185624" cy="477054"/>
          </a:xfrm>
          <a:prstGeom prst="rect">
            <a:avLst/>
          </a:prstGeom>
          <a:noFill/>
        </p:spPr>
        <p:txBody>
          <a:bodyPr wrap="square">
            <a:spAutoFit/>
          </a:bodyPr>
          <a:lstStyle/>
          <a:p>
            <a:r>
              <a:rPr lang="en-US" sz="2500" i="1" dirty="0">
                <a:latin typeface="Calibri"/>
                <a:cs typeface="Calibri"/>
              </a:rPr>
              <a:t>P(T</a:t>
            </a:r>
            <a:r>
              <a:rPr lang="en-US" sz="2500" dirty="0">
                <a:latin typeface="Calibri"/>
                <a:cs typeface="Calibri"/>
              </a:rPr>
              <a:t>|</a:t>
            </a:r>
            <a:r>
              <a:rPr lang="en-US" sz="2500" i="1" dirty="0">
                <a:latin typeface="Calibri"/>
                <a:cs typeface="Calibri"/>
              </a:rPr>
              <a:t>R)</a:t>
            </a:r>
            <a:endParaRPr lang="en-US" sz="2500" dirty="0"/>
          </a:p>
        </p:txBody>
      </p:sp>
      <p:sp>
        <p:nvSpPr>
          <p:cNvPr id="16" name="TextBox 15">
            <a:extLst>
              <a:ext uri="{FF2B5EF4-FFF2-40B4-BE49-F238E27FC236}">
                <a16:creationId xmlns:a16="http://schemas.microsoft.com/office/drawing/2014/main" id="{07DE85D1-1F16-7B81-3C3B-948802800183}"/>
              </a:ext>
            </a:extLst>
          </p:cNvPr>
          <p:cNvSpPr txBox="1"/>
          <p:nvPr/>
        </p:nvSpPr>
        <p:spPr>
          <a:xfrm>
            <a:off x="5268912" y="2270539"/>
            <a:ext cx="1654175" cy="477054"/>
          </a:xfrm>
          <a:prstGeom prst="rect">
            <a:avLst/>
          </a:prstGeom>
          <a:noFill/>
        </p:spPr>
        <p:txBody>
          <a:bodyPr wrap="square">
            <a:spAutoFit/>
          </a:bodyPr>
          <a:lstStyle/>
          <a:p>
            <a:r>
              <a:rPr lang="en-US" sz="2500" i="1" dirty="0">
                <a:latin typeface="Calibri"/>
                <a:cs typeface="Calibri"/>
              </a:rPr>
              <a:t>P(+r, </a:t>
            </a:r>
            <a:r>
              <a:rPr lang="en-US" sz="2500" dirty="0">
                <a:latin typeface="Calibri"/>
                <a:cs typeface="Calibri"/>
              </a:rPr>
              <a:t>-t</a:t>
            </a:r>
            <a:r>
              <a:rPr lang="en-US" sz="2500" i="1" dirty="0">
                <a:latin typeface="Calibri"/>
                <a:cs typeface="Calibri"/>
              </a:rPr>
              <a:t>) = </a:t>
            </a:r>
            <a:endParaRPr lang="en-US" sz="2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Today: how to answer queries about that distribution</a:t>
            </a:r>
          </a:p>
          <a:p>
            <a:pPr lvl="1">
              <a:lnSpc>
                <a:spcPct val="80000"/>
              </a:lnSpc>
            </a:pPr>
            <a:r>
              <a:rPr lang="en-US" sz="1600" dirty="0">
                <a:latin typeface="Calibri"/>
                <a:cs typeface="Calibri"/>
              </a:rPr>
              <a:t>Main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Finally: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9DC23B97-048B-7B64-3923-DD18B13CB92D}"/>
              </a:ext>
            </a:extLst>
          </p:cNvPr>
          <p:cNvSpPr txBox="1"/>
          <p:nvPr/>
        </p:nvSpPr>
        <p:spPr>
          <a:xfrm>
            <a:off x="2840106" y="2958296"/>
            <a:ext cx="815837" cy="477054"/>
          </a:xfrm>
          <a:prstGeom prst="rect">
            <a:avLst/>
          </a:prstGeom>
          <a:noFill/>
        </p:spPr>
        <p:txBody>
          <a:bodyPr wrap="square">
            <a:spAutoFit/>
          </a:bodyPr>
          <a:lstStyle/>
          <a:p>
            <a:r>
              <a:rPr lang="en-US" sz="2500" i="1" dirty="0">
                <a:latin typeface="Calibri"/>
                <a:cs typeface="Calibri"/>
              </a:rPr>
              <a:t>P(T)</a:t>
            </a:r>
            <a:endParaRPr lang="en-US" sz="2500" dirty="0"/>
          </a:p>
        </p:txBody>
      </p:sp>
      <p:sp>
        <p:nvSpPr>
          <p:cNvPr id="16" name="TextBox 15">
            <a:extLst>
              <a:ext uri="{FF2B5EF4-FFF2-40B4-BE49-F238E27FC236}">
                <a16:creationId xmlns:a16="http://schemas.microsoft.com/office/drawing/2014/main" id="{353A22AC-3D59-BF3D-CDB9-CC2AEA526228}"/>
              </a:ext>
            </a:extLst>
          </p:cNvPr>
          <p:cNvSpPr txBox="1"/>
          <p:nvPr/>
        </p:nvSpPr>
        <p:spPr>
          <a:xfrm>
            <a:off x="2762776" y="4428722"/>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a:t>
            </a:r>
            <a:r>
              <a:rPr lang="en-US" sz="2500" i="1" dirty="0">
                <a:latin typeface="Calibri"/>
                <a:cs typeface="Calibri"/>
              </a:rPr>
              <a:t>T)</a:t>
            </a:r>
            <a:endParaRPr lang="en-US" sz="2500" dirty="0"/>
          </a:p>
        </p:txBody>
      </p:sp>
      <p:sp>
        <p:nvSpPr>
          <p:cNvPr id="17" name="TextBox 16">
            <a:extLst>
              <a:ext uri="{FF2B5EF4-FFF2-40B4-BE49-F238E27FC236}">
                <a16:creationId xmlns:a16="http://schemas.microsoft.com/office/drawing/2014/main" id="{0F22ACD7-E373-71A1-FE7A-BF2DA8CAEC4C}"/>
              </a:ext>
            </a:extLst>
          </p:cNvPr>
          <p:cNvSpPr txBox="1"/>
          <p:nvPr/>
        </p:nvSpPr>
        <p:spPr>
          <a:xfrm>
            <a:off x="6244482" y="3915076"/>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 </a:t>
            </a:r>
            <a:r>
              <a:rPr lang="en-US" sz="2500" i="1" dirty="0">
                <a:latin typeface="Calibri"/>
                <a:cs typeface="Calibri"/>
              </a:rPr>
              <a:t>T)</a:t>
            </a:r>
            <a:endParaRPr lang="en-US" sz="25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9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Properties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612285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2743063" lvl="6" indent="0">
              <a:lnSpc>
                <a:spcPct val="80000"/>
              </a:lnSpc>
              <a:buNone/>
            </a:pPr>
            <a:endParaRPr lang="en-US" sz="1600" dirty="0">
              <a:latin typeface="Calibri"/>
              <a:cs typeface="Calibri"/>
            </a:endParaRPr>
          </a:p>
          <a:p>
            <a:pPr>
              <a:lnSpc>
                <a:spcPct val="80000"/>
              </a:lnSpc>
            </a:pPr>
            <a:r>
              <a:rPr lang="en-US" sz="2400" dirty="0">
                <a:latin typeface="Calibri"/>
                <a:cs typeface="Calibri"/>
              </a:rPr>
              <a:t>What do we do with probabilistic models?</a:t>
            </a:r>
          </a:p>
          <a:p>
            <a:pPr lvl="1">
              <a:lnSpc>
                <a:spcPct val="80000"/>
              </a:lnSpc>
            </a:pPr>
            <a:r>
              <a:rPr lang="en-US" sz="2000" dirty="0">
                <a:latin typeface="Calibri"/>
                <a:cs typeface="Calibri"/>
              </a:rPr>
              <a:t>We (or our agents) need to reason about unknown variables, given evidence</a:t>
            </a:r>
          </a:p>
          <a:p>
            <a:pPr lvl="1">
              <a:lnSpc>
                <a:spcPct val="80000"/>
              </a:lnSpc>
            </a:pPr>
            <a:r>
              <a:rPr lang="en-US" sz="2000" dirty="0">
                <a:latin typeface="Calibri"/>
                <a:cs typeface="Calibri"/>
              </a:rPr>
              <a:t>Example: explanation (diagnostic reasoning)</a:t>
            </a:r>
          </a:p>
          <a:p>
            <a:pPr lvl="1">
              <a:lnSpc>
                <a:spcPct val="80000"/>
              </a:lnSpc>
            </a:pPr>
            <a:r>
              <a:rPr lang="en-US" sz="2000" dirty="0">
                <a:latin typeface="Calibri"/>
                <a:cs typeface="Calibri"/>
              </a:rPr>
              <a:t>Example: prediction (causal reasoning)</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Calibri"/>
                <a:ea typeface="ＭＳ Ｐゴシック" pitchFamily="34" charset="-128"/>
                <a:cs typeface="Calibri"/>
              </a:rPr>
              <a:t>Chair Rule Simplifications</a:t>
            </a:r>
          </a:p>
        </p:txBody>
      </p:sp>
      <p:sp>
        <p:nvSpPr>
          <p:cNvPr id="50178" name="Content Placeholder 2"/>
          <p:cNvSpPr>
            <a:spLocks noGrp="1"/>
          </p:cNvSpPr>
          <p:nvPr>
            <p:ph idx="1"/>
          </p:nvPr>
        </p:nvSpPr>
        <p:spPr>
          <a:xfrm>
            <a:off x="457200" y="2636837"/>
            <a:ext cx="10972800" cy="4068761"/>
          </a:xfrm>
        </p:spPr>
        <p:txBody>
          <a:bodyPr/>
          <a:lstStyle/>
          <a:p>
            <a:r>
              <a:rPr lang="en-US" sz="2400" dirty="0">
                <a:latin typeface="Calibri"/>
                <a:ea typeface="ＭＳ Ｐゴシック" pitchFamily="34" charset="-128"/>
                <a:cs typeface="Calibri"/>
              </a:rPr>
              <a:t>Assumptions we are required to make to define the Bayes Net when given the graph:</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Conditional independence assumptions directly from simplifications in chain rule:</a:t>
            </a:r>
            <a:br>
              <a:rPr lang="en-US" sz="2400" dirty="0">
                <a:latin typeface="Calibri"/>
                <a:ea typeface="ＭＳ Ｐゴシック" pitchFamily="34" charset="-128"/>
                <a:cs typeface="Calibri"/>
              </a:rPr>
            </a:br>
            <a:r>
              <a:rPr lang="en-US" sz="2400" dirty="0">
                <a:solidFill>
                  <a:schemeClr val="tx1"/>
                </a:solidFill>
              </a:rPr>
              <a:t>From the chain rule: P(X,Y,Z,W) = P(X) P(Y|X) P(Z|X,Y) P(W|X,Y,Z)</a:t>
            </a:r>
            <a:br>
              <a:rPr lang="en-US" sz="2400" dirty="0">
                <a:solidFill>
                  <a:schemeClr val="tx1"/>
                </a:solidFill>
              </a:rPr>
            </a:br>
            <a:r>
              <a:rPr lang="en-US" sz="2400" dirty="0">
                <a:solidFill>
                  <a:schemeClr val="tx1"/>
                </a:solidFill>
              </a:rPr>
              <a:t>From </a:t>
            </a:r>
            <a:r>
              <a:rPr lang="en-US" sz="2400">
                <a:solidFill>
                  <a:schemeClr val="tx1"/>
                </a:solidFill>
              </a:rPr>
              <a:t>the Bayes Net</a:t>
            </a:r>
            <a:r>
              <a:rPr lang="en-US" sz="2400" dirty="0">
                <a:solidFill>
                  <a:schemeClr val="tx1"/>
                </a:solidFill>
              </a:rPr>
              <a:t>: P(X,Y,Z,W</a:t>
            </a:r>
            <a:r>
              <a:rPr lang="en-US" sz="2400">
                <a:solidFill>
                  <a:schemeClr val="tx1"/>
                </a:solidFill>
              </a:rPr>
              <a:t>) = </a:t>
            </a:r>
            <a:r>
              <a:rPr lang="en-US" sz="2400" dirty="0">
                <a:solidFill>
                  <a:schemeClr val="tx1"/>
                </a:solidFill>
              </a:rPr>
              <a:t>P(X) P(Y|X) P(Z|Y</a:t>
            </a:r>
            <a:r>
              <a:rPr lang="en-US" sz="2400">
                <a:solidFill>
                  <a:schemeClr val="tx1"/>
                </a:solidFill>
              </a:rPr>
              <a:t>)    P</a:t>
            </a:r>
            <a:r>
              <a:rPr lang="en-US" sz="2400" dirty="0">
                <a:solidFill>
                  <a:schemeClr val="tx1"/>
                </a:solidFill>
              </a:rPr>
              <a:t>(W|Z)</a:t>
            </a:r>
            <a:br>
              <a:rPr lang="en-US" sz="2400" dirty="0">
                <a:solidFill>
                  <a:schemeClr val="tx1"/>
                </a:solidFill>
              </a:rPr>
            </a:br>
            <a:r>
              <a:rPr lang="en-US" sz="2400" dirty="0">
                <a:solidFill>
                  <a:schemeClr val="tx1"/>
                </a:solidFill>
              </a:rPr>
              <a:t>Z _||_X|Y</a:t>
            </a:r>
            <a:br>
              <a:rPr lang="en-US" sz="2400" dirty="0">
                <a:solidFill>
                  <a:schemeClr val="tx1"/>
                </a:solidFill>
              </a:rPr>
            </a:br>
            <a:r>
              <a:rPr lang="en-US" sz="2400" dirty="0">
                <a:solidFill>
                  <a:schemeClr val="tx1"/>
                </a:solidFill>
              </a:rPr>
              <a:t>p(Z|X,Y) = P(Z|Y)</a:t>
            </a:r>
          </a:p>
          <a:p>
            <a:pPr marL="0" indent="0">
              <a:buNone/>
            </a:pPr>
            <a:endParaRPr lang="en-US" sz="2400" dirty="0">
              <a:latin typeface="Calibri"/>
              <a:ea typeface="ＭＳ Ｐゴシック" pitchFamily="34" charset="-128"/>
              <a:cs typeface="Calibri"/>
            </a:endParaRP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pic>
        <p:nvPicPr>
          <p:cNvPr id="3" name="Picture 1">
            <a:extLst>
              <a:ext uri="{FF2B5EF4-FFF2-40B4-BE49-F238E27FC236}">
                <a16:creationId xmlns:a16="http://schemas.microsoft.com/office/drawing/2014/main" id="{05A6A5CC-FD2E-8DE7-64AE-5A9893A267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313906"/>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01475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Calibri"/>
                <a:ea typeface="ＭＳ Ｐゴシック" pitchFamily="34" charset="-128"/>
                <a:cs typeface="Calibri"/>
              </a:rPr>
              <a:t>Chair Rule Simplifications</a:t>
            </a:r>
          </a:p>
        </p:txBody>
      </p:sp>
      <p:sp>
        <p:nvSpPr>
          <p:cNvPr id="50178" name="Content Placeholder 2"/>
          <p:cNvSpPr>
            <a:spLocks noGrp="1"/>
          </p:cNvSpPr>
          <p:nvPr>
            <p:ph idx="1"/>
          </p:nvPr>
        </p:nvSpPr>
        <p:spPr>
          <a:xfrm>
            <a:off x="457200" y="2636837"/>
            <a:ext cx="10972800" cy="4068761"/>
          </a:xfrm>
        </p:spPr>
        <p:txBody>
          <a:bodyPr/>
          <a:lstStyle/>
          <a:p>
            <a:r>
              <a:rPr lang="en-US" sz="2400" dirty="0">
                <a:latin typeface="Calibri"/>
                <a:ea typeface="ＭＳ Ｐゴシック" pitchFamily="34" charset="-128"/>
                <a:cs typeface="Calibri"/>
              </a:rPr>
              <a:t>Assumptions we are required to make to define the Bayes Net when given the graph:</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Conditional independence assumptions directly from simplifications in chain rule:</a:t>
            </a:r>
            <a:br>
              <a:rPr lang="en-US" sz="2400" dirty="0">
                <a:latin typeface="Calibri"/>
                <a:ea typeface="ＭＳ Ｐゴシック" pitchFamily="34" charset="-128"/>
                <a:cs typeface="Calibri"/>
              </a:rPr>
            </a:br>
            <a:endParaRPr lang="en-US" sz="2400" dirty="0">
              <a:latin typeface="Calibri"/>
              <a:ea typeface="ＭＳ Ｐゴシック" pitchFamily="34" charset="-128"/>
              <a:cs typeface="Calibri"/>
            </a:endParaRP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pic>
        <p:nvPicPr>
          <p:cNvPr id="3" name="Picture 1">
            <a:extLst>
              <a:ext uri="{FF2B5EF4-FFF2-40B4-BE49-F238E27FC236}">
                <a16:creationId xmlns:a16="http://schemas.microsoft.com/office/drawing/2014/main" id="{05A6A5CC-FD2E-8DE7-64AE-5A9893A267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313906"/>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38534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
        <p:nvSpPr>
          <p:cNvPr id="5" name="Google Shape;295;p20">
            <a:extLst>
              <a:ext uri="{FF2B5EF4-FFF2-40B4-BE49-F238E27FC236}">
                <a16:creationId xmlns:a16="http://schemas.microsoft.com/office/drawing/2014/main" id="{67CD69C0-F909-3A03-B427-994DA0778E68}"/>
              </a:ext>
            </a:extLst>
          </p:cNvPr>
          <p:cNvSpPr/>
          <p:nvPr/>
        </p:nvSpPr>
        <p:spPr>
          <a:xfrm>
            <a:off x="6858000" y="153111"/>
            <a:ext cx="4897580" cy="1153220"/>
          </a:xfrm>
          <a:prstGeom prst="wedgeRoundRectCallout">
            <a:avLst>
              <a:gd name="adj1" fmla="val 29114"/>
              <a:gd name="adj2" fmla="val 225105"/>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HW9 due date has been postponed to give you a break for Thanksgiving</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9E1EC361-9ECE-4668-95CC-5057DC9D186F}"/>
              </a:ext>
            </a:extLst>
          </p:cNvPr>
          <p:cNvSpPr/>
          <p:nvPr/>
        </p:nvSpPr>
        <p:spPr>
          <a:xfrm>
            <a:off x="4953000" y="1710090"/>
            <a:ext cx="4897580" cy="1871309"/>
          </a:xfrm>
          <a:prstGeom prst="wedgeRoundRectCallout">
            <a:avLst>
              <a:gd name="adj1" fmla="val 56119"/>
              <a:gd name="adj2" fmla="val 7540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OH are canceled from Monday Nov 21 through Sunday Nov 27 to give TAs  </a:t>
            </a:r>
            <a:r>
              <a:rPr lang="en-US" sz="2500" b="1">
                <a:solidFill>
                  <a:schemeClr val="dk1"/>
                </a:solidFill>
                <a:latin typeface="Open Sans"/>
                <a:ea typeface="Open Sans"/>
                <a:cs typeface="Open Sans"/>
                <a:sym typeface="Open Sans"/>
              </a:rPr>
              <a:t>a break too</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559278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D57A07-2A70-6C44-BC31-9E57B7E9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19" name="TextBox 18">
            <a:extLst>
              <a:ext uri="{FF2B5EF4-FFF2-40B4-BE49-F238E27FC236}">
                <a16:creationId xmlns:a16="http://schemas.microsoft.com/office/drawing/2014/main" id="{EF58B521-34D6-6447-A7CF-EB5B7D058175}"/>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iagram&#10;&#10;Description automatically generated">
            <a:extLst>
              <a:ext uri="{FF2B5EF4-FFF2-40B4-BE49-F238E27FC236}">
                <a16:creationId xmlns:a16="http://schemas.microsoft.com/office/drawing/2014/main" id="{8573FE75-280B-FC45-9236-614A9B51C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29" name="TextBox 28">
            <a:extLst>
              <a:ext uri="{FF2B5EF4-FFF2-40B4-BE49-F238E27FC236}">
                <a16:creationId xmlns:a16="http://schemas.microsoft.com/office/drawing/2014/main" id="{4B189964-E726-E44E-8B92-9652C5A8D677}"/>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grpSp>
        <p:nvGrpSpPr>
          <p:cNvPr id="9" name="Group 8">
            <a:extLst>
              <a:ext uri="{FF2B5EF4-FFF2-40B4-BE49-F238E27FC236}">
                <a16:creationId xmlns:a16="http://schemas.microsoft.com/office/drawing/2014/main" id="{2631DD91-84F2-5241-B1C9-EB5446B8EFCC}"/>
              </a:ext>
            </a:extLst>
          </p:cNvPr>
          <p:cNvGrpSpPr/>
          <p:nvPr/>
        </p:nvGrpSpPr>
        <p:grpSpPr>
          <a:xfrm>
            <a:off x="-76200" y="5468245"/>
            <a:ext cx="12268200" cy="708928"/>
            <a:chOff x="-76200" y="5468245"/>
            <a:chExt cx="12268200" cy="708928"/>
          </a:xfrm>
        </p:grpSpPr>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68245"/>
              <a:ext cx="12192000" cy="708928"/>
            </a:xfrm>
            <a:prstGeom prst="rect">
              <a:avLst/>
            </a:prstGeom>
          </p:spPr>
        </p:pic>
        <p:sp>
          <p:nvSpPr>
            <p:cNvPr id="5" name="TextBox 4">
              <a:extLst>
                <a:ext uri="{FF2B5EF4-FFF2-40B4-BE49-F238E27FC236}">
                  <a16:creationId xmlns:a16="http://schemas.microsoft.com/office/drawing/2014/main" id="{DBCB0F0A-2D66-6B41-84FB-708181193947}"/>
                </a:ext>
              </a:extLst>
            </p:cNvPr>
            <p:cNvSpPr txBox="1"/>
            <p:nvPr/>
          </p:nvSpPr>
          <p:spPr>
            <a:xfrm>
              <a:off x="-76200" y="5791200"/>
              <a:ext cx="319318"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4928F6F-EEA3-AD49-ACF1-A8A8E4240451}"/>
              </a:ext>
            </a:extLst>
          </p:cNvPr>
          <p:cNvSpPr/>
          <p:nvPr/>
        </p:nvSpPr>
        <p:spPr>
          <a:xfrm>
            <a:off x="16764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4" name="Oval 3">
            <a:extLst>
              <a:ext uri="{FF2B5EF4-FFF2-40B4-BE49-F238E27FC236}">
                <a16:creationId xmlns:a16="http://schemas.microsoft.com/office/drawing/2014/main" id="{FB3B4AAA-D863-294B-88E1-3BF551C1F10E}"/>
              </a:ext>
            </a:extLst>
          </p:cNvPr>
          <p:cNvSpPr/>
          <p:nvPr/>
        </p:nvSpPr>
        <p:spPr>
          <a:xfrm>
            <a:off x="35052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5" name="Oval 4">
            <a:extLst>
              <a:ext uri="{FF2B5EF4-FFF2-40B4-BE49-F238E27FC236}">
                <a16:creationId xmlns:a16="http://schemas.microsoft.com/office/drawing/2014/main" id="{2B5FBA7B-2DAC-4A45-AF4B-5D443B3B38D3}"/>
              </a:ext>
            </a:extLst>
          </p:cNvPr>
          <p:cNvSpPr/>
          <p:nvPr/>
        </p:nvSpPr>
        <p:spPr>
          <a:xfrm>
            <a:off x="26670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6" name="Oval 5">
            <a:extLst>
              <a:ext uri="{FF2B5EF4-FFF2-40B4-BE49-F238E27FC236}">
                <a16:creationId xmlns:a16="http://schemas.microsoft.com/office/drawing/2014/main" id="{A021D988-DDBF-3D40-A649-3D4940159750}"/>
              </a:ext>
            </a:extLst>
          </p:cNvPr>
          <p:cNvSpPr/>
          <p:nvPr/>
        </p:nvSpPr>
        <p:spPr>
          <a:xfrm>
            <a:off x="15240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7" name="Oval 6">
            <a:extLst>
              <a:ext uri="{FF2B5EF4-FFF2-40B4-BE49-F238E27FC236}">
                <a16:creationId xmlns:a16="http://schemas.microsoft.com/office/drawing/2014/main" id="{837008F4-1A0F-864C-B51A-4A66F3B6C164}"/>
              </a:ext>
            </a:extLst>
          </p:cNvPr>
          <p:cNvSpPr/>
          <p:nvPr/>
        </p:nvSpPr>
        <p:spPr>
          <a:xfrm>
            <a:off x="38100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8" name="Straight Arrow Connector 7">
            <a:extLst>
              <a:ext uri="{FF2B5EF4-FFF2-40B4-BE49-F238E27FC236}">
                <a16:creationId xmlns:a16="http://schemas.microsoft.com/office/drawing/2014/main" id="{AE18679E-293C-5546-95EA-3610DBD5174B}"/>
              </a:ext>
            </a:extLst>
          </p:cNvPr>
          <p:cNvCxnSpPr>
            <a:stCxn id="3" idx="4"/>
            <a:endCxn id="5" idx="1"/>
          </p:cNvCxnSpPr>
          <p:nvPr/>
        </p:nvCxnSpPr>
        <p:spPr>
          <a:xfrm rot="16200000" flipH="1">
            <a:off x="24495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F31B694-D48E-814A-8D73-4DDE3DCD998D}"/>
              </a:ext>
            </a:extLst>
          </p:cNvPr>
          <p:cNvCxnSpPr>
            <a:stCxn id="4" idx="4"/>
            <a:endCxn id="5" idx="7"/>
          </p:cNvCxnSpPr>
          <p:nvPr/>
        </p:nvCxnSpPr>
        <p:spPr>
          <a:xfrm flipH="1">
            <a:off x="36426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C3BEBB7-D277-D543-95C9-5F21BE654AA0}"/>
              </a:ext>
            </a:extLst>
          </p:cNvPr>
          <p:cNvCxnSpPr>
            <a:stCxn id="5" idx="3"/>
            <a:endCxn id="6" idx="0"/>
          </p:cNvCxnSpPr>
          <p:nvPr/>
        </p:nvCxnSpPr>
        <p:spPr>
          <a:xfrm rot="5400000">
            <a:off x="23352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A5E12CB-2332-B240-A327-0E22269AE7EA}"/>
              </a:ext>
            </a:extLst>
          </p:cNvPr>
          <p:cNvCxnSpPr>
            <a:stCxn id="5" idx="5"/>
            <a:endCxn id="7" idx="0"/>
          </p:cNvCxnSpPr>
          <p:nvPr/>
        </p:nvCxnSpPr>
        <p:spPr>
          <a:xfrm rot="16200000" flipH="1">
            <a:off x="38830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12" name="Table 11">
            <a:extLst>
              <a:ext uri="{FF2B5EF4-FFF2-40B4-BE49-F238E27FC236}">
                <a16:creationId xmlns:a16="http://schemas.microsoft.com/office/drawing/2014/main" id="{24ABDA78-5D33-B04F-BD33-651BF8EBF4B4}"/>
              </a:ext>
            </a:extLst>
          </p:cNvPr>
          <p:cNvGraphicFramePr>
            <a:graphicFrameLocks noGrp="1"/>
          </p:cNvGraphicFramePr>
          <p:nvPr>
            <p:extLst>
              <p:ext uri="{D42A27DB-BD31-4B8C-83A1-F6EECF244321}">
                <p14:modId xmlns:p14="http://schemas.microsoft.com/office/powerpoint/2010/main" val="148373648"/>
              </p:ext>
            </p:extLst>
          </p:nvPr>
        </p:nvGraphicFramePr>
        <p:xfrm>
          <a:off x="2286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DCD1AD49-80C3-C645-A591-1F45FC89ECD9}"/>
              </a:ext>
            </a:extLst>
          </p:cNvPr>
          <p:cNvGraphicFramePr>
            <a:graphicFrameLocks noGrp="1"/>
          </p:cNvGraphicFramePr>
          <p:nvPr>
            <p:extLst>
              <p:ext uri="{D42A27DB-BD31-4B8C-83A1-F6EECF244321}">
                <p14:modId xmlns:p14="http://schemas.microsoft.com/office/powerpoint/2010/main" val="2906705386"/>
              </p:ext>
            </p:extLst>
          </p:nvPr>
        </p:nvGraphicFramePr>
        <p:xfrm>
          <a:off x="57150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CBDBA666-B63E-0342-AF8A-B9A017628CB0}"/>
              </a:ext>
            </a:extLst>
          </p:cNvPr>
          <p:cNvGraphicFramePr>
            <a:graphicFrameLocks noGrp="1"/>
          </p:cNvGraphicFramePr>
          <p:nvPr>
            <p:extLst>
              <p:ext uri="{D42A27DB-BD31-4B8C-83A1-F6EECF244321}">
                <p14:modId xmlns:p14="http://schemas.microsoft.com/office/powerpoint/2010/main" val="3554150614"/>
              </p:ext>
            </p:extLst>
          </p:nvPr>
        </p:nvGraphicFramePr>
        <p:xfrm>
          <a:off x="55626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15" name="Table 14">
            <a:extLst>
              <a:ext uri="{FF2B5EF4-FFF2-40B4-BE49-F238E27FC236}">
                <a16:creationId xmlns:a16="http://schemas.microsoft.com/office/drawing/2014/main" id="{2643154E-9681-3C42-BBA5-51B5A1659520}"/>
              </a:ext>
            </a:extLst>
          </p:cNvPr>
          <p:cNvGraphicFramePr>
            <a:graphicFrameLocks noGrp="1"/>
          </p:cNvGraphicFramePr>
          <p:nvPr>
            <p:extLst>
              <p:ext uri="{D42A27DB-BD31-4B8C-83A1-F6EECF244321}">
                <p14:modId xmlns:p14="http://schemas.microsoft.com/office/powerpoint/2010/main" val="2057455396"/>
              </p:ext>
            </p:extLst>
          </p:nvPr>
        </p:nvGraphicFramePr>
        <p:xfrm>
          <a:off x="3810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7992B512-83E1-C649-BD8A-8A2205877A2E}"/>
              </a:ext>
            </a:extLst>
          </p:cNvPr>
          <p:cNvGraphicFramePr>
            <a:graphicFrameLocks noGrp="1"/>
          </p:cNvGraphicFramePr>
          <p:nvPr>
            <p:extLst>
              <p:ext uri="{D42A27DB-BD31-4B8C-83A1-F6EECF244321}">
                <p14:modId xmlns:p14="http://schemas.microsoft.com/office/powerpoint/2010/main" val="1017698049"/>
              </p:ext>
            </p:extLst>
          </p:nvPr>
        </p:nvGraphicFramePr>
        <p:xfrm>
          <a:off x="29718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20" name="Group 19">
            <a:extLst>
              <a:ext uri="{FF2B5EF4-FFF2-40B4-BE49-F238E27FC236}">
                <a16:creationId xmlns:a16="http://schemas.microsoft.com/office/drawing/2014/main" id="{E937252A-D926-0E4E-896B-81EDF9146ED7}"/>
              </a:ext>
            </a:extLst>
          </p:cNvPr>
          <p:cNvGrpSpPr/>
          <p:nvPr/>
        </p:nvGrpSpPr>
        <p:grpSpPr>
          <a:xfrm>
            <a:off x="0" y="174174"/>
            <a:ext cx="12192000" cy="723796"/>
            <a:chOff x="0" y="174174"/>
            <a:chExt cx="12192000" cy="723796"/>
          </a:xfrm>
        </p:grpSpPr>
        <p:pic>
          <p:nvPicPr>
            <p:cNvPr id="17" name="Picture 16" descr="latex-image-1.pdf">
              <a:extLst>
                <a:ext uri="{FF2B5EF4-FFF2-40B4-BE49-F238E27FC236}">
                  <a16:creationId xmlns:a16="http://schemas.microsoft.com/office/drawing/2014/main" id="{815511CD-DD29-0D46-84D1-84A4E3354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74"/>
              <a:ext cx="12192000" cy="708928"/>
            </a:xfrm>
            <a:prstGeom prst="rect">
              <a:avLst/>
            </a:prstGeom>
          </p:spPr>
        </p:pic>
        <p:sp>
          <p:nvSpPr>
            <p:cNvPr id="19" name="TextBox 18">
              <a:extLst>
                <a:ext uri="{FF2B5EF4-FFF2-40B4-BE49-F238E27FC236}">
                  <a16:creationId xmlns:a16="http://schemas.microsoft.com/office/drawing/2014/main" id="{687681A2-6BA5-224A-AE41-12B9208E87E5}"/>
                </a:ext>
              </a:extLst>
            </p:cNvPr>
            <p:cNvSpPr txBox="1"/>
            <p:nvPr/>
          </p:nvSpPr>
          <p:spPr>
            <a:xfrm>
              <a:off x="0" y="528638"/>
              <a:ext cx="319318" cy="369332"/>
            </a:xfrm>
            <a:prstGeom prst="rect">
              <a:avLst/>
            </a:prstGeom>
            <a:noFill/>
          </p:spPr>
          <p:txBody>
            <a:bodyPr wrap="none" rtlCol="0">
              <a:spAutoFit/>
            </a:bodyPr>
            <a:lstStyle/>
            <a:p>
              <a:r>
                <a:rPr lang="en-US" dirty="0"/>
                <a:t>+</a:t>
              </a:r>
            </a:p>
          </p:txBody>
        </p:sp>
      </p:grpSp>
      <p:sp>
        <p:nvSpPr>
          <p:cNvPr id="21" name="TextBox 20">
            <a:extLst>
              <a:ext uri="{FF2B5EF4-FFF2-40B4-BE49-F238E27FC236}">
                <a16:creationId xmlns:a16="http://schemas.microsoft.com/office/drawing/2014/main" id="{DD9CCD2C-FE95-AC4C-A749-EC91D84967B7}"/>
              </a:ext>
            </a:extLst>
          </p:cNvPr>
          <p:cNvSpPr txBox="1"/>
          <p:nvPr/>
        </p:nvSpPr>
        <p:spPr>
          <a:xfrm>
            <a:off x="8735719" y="1693334"/>
            <a:ext cx="3092513" cy="1477328"/>
          </a:xfrm>
          <a:prstGeom prst="rect">
            <a:avLst/>
          </a:prstGeom>
          <a:noFill/>
        </p:spPr>
        <p:txBody>
          <a:bodyPr wrap="none" rtlCol="0">
            <a:spAutoFit/>
          </a:bodyPr>
          <a:lstStyle/>
          <a:p>
            <a:pPr algn="ctr"/>
            <a:r>
              <a:rPr lang="en-US" dirty="0">
                <a:solidFill>
                  <a:srgbClr val="333399"/>
                </a:solidFill>
                <a:latin typeface="Calibri"/>
                <a:cs typeface="Calibri"/>
              </a:rPr>
              <a:t>0.001*0.002*0.96*0.9*0.7</a:t>
            </a:r>
          </a:p>
          <a:p>
            <a:pPr algn="ctr"/>
            <a:r>
              <a:rPr lang="en-US" dirty="0">
                <a:solidFill>
                  <a:srgbClr val="333399"/>
                </a:solidFill>
                <a:latin typeface="Calibri"/>
                <a:cs typeface="Calibri"/>
              </a:rPr>
              <a:t>+ 0.001*0.002*0.05*0.05*0.01</a:t>
            </a:r>
            <a:br>
              <a:rPr lang="en-US" dirty="0">
                <a:solidFill>
                  <a:srgbClr val="333399"/>
                </a:solidFill>
                <a:latin typeface="Calibri"/>
                <a:cs typeface="Calibri"/>
              </a:rPr>
            </a:br>
            <a:r>
              <a:rPr lang="en-US" dirty="0">
                <a:solidFill>
                  <a:srgbClr val="333399"/>
                </a:solidFill>
                <a:latin typeface="Calibri"/>
                <a:cs typeface="Calibri"/>
              </a:rPr>
              <a:t>+ 0.001*0.998*0.29*0.9*0.7</a:t>
            </a:r>
            <a:br>
              <a:rPr lang="en-US" dirty="0">
                <a:solidFill>
                  <a:srgbClr val="333399"/>
                </a:solidFill>
                <a:latin typeface="Calibri"/>
                <a:cs typeface="Calibri"/>
              </a:rPr>
            </a:br>
            <a:r>
              <a:rPr lang="en-US" dirty="0">
                <a:solidFill>
                  <a:srgbClr val="333399"/>
                </a:solidFill>
                <a:latin typeface="Calibri"/>
                <a:cs typeface="Calibri"/>
              </a:rPr>
              <a:t>+ 0.001*0.998*0.06*0.05*0.01</a:t>
            </a:r>
            <a:br>
              <a:rPr lang="en-US" dirty="0">
                <a:solidFill>
                  <a:srgbClr val="333399"/>
                </a:solidFill>
                <a:latin typeface="Calibri"/>
                <a:cs typeface="Calibri"/>
              </a:rPr>
            </a:br>
            <a:r>
              <a:rPr lang="en-US" dirty="0">
                <a:solidFill>
                  <a:srgbClr val="333399"/>
                </a:solidFill>
                <a:latin typeface="Calibri"/>
                <a:cs typeface="Calibri"/>
              </a:rPr>
              <a:t>= 0.00018357419</a:t>
            </a:r>
            <a:endParaRPr lang="en-US" dirty="0"/>
          </a:p>
        </p:txBody>
      </p:sp>
      <p:sp>
        <p:nvSpPr>
          <p:cNvPr id="22" name="TextBox 21">
            <a:extLst>
              <a:ext uri="{FF2B5EF4-FFF2-40B4-BE49-F238E27FC236}">
                <a16:creationId xmlns:a16="http://schemas.microsoft.com/office/drawing/2014/main" id="{6528C441-2B3C-9C44-851F-236EB2BA4387}"/>
              </a:ext>
            </a:extLst>
          </p:cNvPr>
          <p:cNvSpPr txBox="1"/>
          <p:nvPr/>
        </p:nvSpPr>
        <p:spPr>
          <a:xfrm>
            <a:off x="9220200" y="1334139"/>
            <a:ext cx="1595309"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3" name="TextBox 22">
            <a:extLst>
              <a:ext uri="{FF2B5EF4-FFF2-40B4-BE49-F238E27FC236}">
                <a16:creationId xmlns:a16="http://schemas.microsoft.com/office/drawing/2014/main" id="{FB1818D0-B082-9F42-8FCE-20BD9EB0BB43}"/>
              </a:ext>
            </a:extLst>
          </p:cNvPr>
          <p:cNvSpPr txBox="1"/>
          <p:nvPr/>
        </p:nvSpPr>
        <p:spPr>
          <a:xfrm>
            <a:off x="10450286" y="301633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19CED305-7A4B-6942-8575-B599B4E3BBC9}"/>
              </a:ext>
            </a:extLst>
          </p:cNvPr>
          <p:cNvSpPr txBox="1"/>
          <p:nvPr/>
        </p:nvSpPr>
        <p:spPr>
          <a:xfrm>
            <a:off x="8655029" y="3483395"/>
            <a:ext cx="3209533" cy="1477328"/>
          </a:xfrm>
          <a:prstGeom prst="rect">
            <a:avLst/>
          </a:prstGeom>
          <a:noFill/>
        </p:spPr>
        <p:txBody>
          <a:bodyPr wrap="none" rtlCol="0">
            <a:spAutoFit/>
          </a:bodyPr>
          <a:lstStyle/>
          <a:p>
            <a:pPr algn="ctr"/>
            <a:r>
              <a:rPr lang="en-US" dirty="0">
                <a:solidFill>
                  <a:srgbClr val="333399"/>
                </a:solidFill>
                <a:latin typeface="Calibri"/>
                <a:cs typeface="Calibri"/>
              </a:rPr>
              <a:t>0.999*0.002*0.29*0.9*0.7</a:t>
            </a:r>
          </a:p>
          <a:p>
            <a:pPr algn="ctr"/>
            <a:r>
              <a:rPr lang="en-US" dirty="0">
                <a:solidFill>
                  <a:srgbClr val="333399"/>
                </a:solidFill>
                <a:latin typeface="Calibri"/>
                <a:cs typeface="Calibri"/>
              </a:rPr>
              <a:t>+ 0.999*0.002*0.71*0.05*0.01</a:t>
            </a:r>
            <a:br>
              <a:rPr lang="en-US" dirty="0">
                <a:solidFill>
                  <a:srgbClr val="333399"/>
                </a:solidFill>
                <a:latin typeface="Calibri"/>
                <a:cs typeface="Calibri"/>
              </a:rPr>
            </a:br>
            <a:r>
              <a:rPr lang="en-US" dirty="0">
                <a:solidFill>
                  <a:srgbClr val="333399"/>
                </a:solidFill>
                <a:latin typeface="Calibri"/>
                <a:cs typeface="Calibri"/>
              </a:rPr>
              <a:t>+ 0.999*0.998*0.001*0.9*0.7</a:t>
            </a:r>
            <a:br>
              <a:rPr lang="en-US" dirty="0">
                <a:solidFill>
                  <a:srgbClr val="333399"/>
                </a:solidFill>
                <a:latin typeface="Calibri"/>
                <a:cs typeface="Calibri"/>
              </a:rPr>
            </a:br>
            <a:r>
              <a:rPr lang="en-US" dirty="0">
                <a:solidFill>
                  <a:srgbClr val="333399"/>
                </a:solidFill>
                <a:latin typeface="Calibri"/>
                <a:cs typeface="Calibri"/>
              </a:rPr>
              <a:t>+ 0.999*0.998*0.999*0.05*0.01</a:t>
            </a:r>
            <a:br>
              <a:rPr lang="en-US" dirty="0">
                <a:solidFill>
                  <a:srgbClr val="333399"/>
                </a:solidFill>
                <a:latin typeface="Calibri"/>
                <a:cs typeface="Calibri"/>
              </a:rPr>
            </a:br>
            <a:r>
              <a:rPr lang="en-US" dirty="0">
                <a:solidFill>
                  <a:srgbClr val="333399"/>
                </a:solidFill>
                <a:latin typeface="Calibri"/>
                <a:cs typeface="Calibri"/>
              </a:rPr>
              <a:t>= 0.00149185764</a:t>
            </a:r>
            <a:endParaRPr lang="en-US" dirty="0"/>
          </a:p>
        </p:txBody>
      </p:sp>
      <p:sp>
        <p:nvSpPr>
          <p:cNvPr id="25" name="TextBox 24">
            <a:extLst>
              <a:ext uri="{FF2B5EF4-FFF2-40B4-BE49-F238E27FC236}">
                <a16:creationId xmlns:a16="http://schemas.microsoft.com/office/drawing/2014/main" id="{8513F114-7CB4-EB48-A1BE-B0D52B21BB61}"/>
              </a:ext>
            </a:extLst>
          </p:cNvPr>
          <p:cNvSpPr txBox="1"/>
          <p:nvPr/>
        </p:nvSpPr>
        <p:spPr>
          <a:xfrm>
            <a:off x="9226874" y="3124200"/>
            <a:ext cx="1537600"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6" name="TextBox 25">
            <a:extLst>
              <a:ext uri="{FF2B5EF4-FFF2-40B4-BE49-F238E27FC236}">
                <a16:creationId xmlns:a16="http://schemas.microsoft.com/office/drawing/2014/main" id="{442AA561-2C21-3B49-9081-993276FFD645}"/>
              </a:ext>
            </a:extLst>
          </p:cNvPr>
          <p:cNvSpPr txBox="1"/>
          <p:nvPr/>
        </p:nvSpPr>
        <p:spPr>
          <a:xfrm>
            <a:off x="9124161" y="5176107"/>
            <a:ext cx="2214581" cy="369332"/>
          </a:xfrm>
          <a:prstGeom prst="rect">
            <a:avLst/>
          </a:prstGeom>
          <a:noFill/>
        </p:spPr>
        <p:txBody>
          <a:bodyPr wrap="none" rtlCol="0">
            <a:spAutoFit/>
          </a:bodyPr>
          <a:lstStyle/>
          <a:p>
            <a:pPr algn="ctr"/>
            <a:r>
              <a:rPr lang="en-US" dirty="0"/>
              <a:t>P(+b | +</a:t>
            </a:r>
            <a:r>
              <a:rPr lang="en-US" dirty="0" err="1"/>
              <a:t>m,+j</a:t>
            </a:r>
            <a:r>
              <a:rPr lang="en-US" dirty="0"/>
              <a:t>) = 0.11</a:t>
            </a:r>
          </a:p>
        </p:txBody>
      </p:sp>
      <p:sp>
        <p:nvSpPr>
          <p:cNvPr id="27" name="TextBox 26">
            <a:extLst>
              <a:ext uri="{FF2B5EF4-FFF2-40B4-BE49-F238E27FC236}">
                <a16:creationId xmlns:a16="http://schemas.microsoft.com/office/drawing/2014/main" id="{65AAF554-B101-BD43-BCA1-F004B14D8A60}"/>
              </a:ext>
            </a:extLst>
          </p:cNvPr>
          <p:cNvSpPr txBox="1"/>
          <p:nvPr/>
        </p:nvSpPr>
        <p:spPr>
          <a:xfrm>
            <a:off x="9144454" y="5616625"/>
            <a:ext cx="2173993" cy="369332"/>
          </a:xfrm>
          <a:prstGeom prst="rect">
            <a:avLst/>
          </a:prstGeom>
          <a:noFill/>
        </p:spPr>
        <p:txBody>
          <a:bodyPr wrap="none" rtlCol="0">
            <a:spAutoFit/>
          </a:bodyPr>
          <a:lstStyle/>
          <a:p>
            <a:pPr algn="ctr"/>
            <a:r>
              <a:rPr lang="en-US" dirty="0"/>
              <a:t>P(-b | +</a:t>
            </a:r>
            <a:r>
              <a:rPr lang="en-US" dirty="0" err="1"/>
              <a:t>m,+j</a:t>
            </a:r>
            <a:r>
              <a:rPr lang="en-US" dirty="0"/>
              <a:t>) = 0.89</a:t>
            </a:r>
          </a:p>
        </p:txBody>
      </p:sp>
    </p:spTree>
    <p:extLst>
      <p:ext uri="{BB962C8B-B14F-4D97-AF65-F5344CB8AC3E}">
        <p14:creationId xmlns:p14="http://schemas.microsoft.com/office/powerpoint/2010/main" val="38838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96B078D-FE37-8619-7B47-1E3E4DDA8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199" y="1117600"/>
            <a:ext cx="8009467" cy="5155080"/>
          </a:xfrm>
          <a:prstGeom prst="rect">
            <a:avLst/>
          </a:prstGeom>
          <a:noFill/>
          <a:extLst>
            <a:ext uri="{909E8E84-426E-40DD-AFC4-6F175D3DCCD1}">
              <a14:hiddenFill xmlns:a14="http://schemas.microsoft.com/office/drawing/2010/main">
                <a:solidFill>
                  <a:srgbClr val="FFFFFF"/>
                </a:solidFill>
              </a14:hiddenFill>
            </a:ext>
          </a:extLst>
        </p:spPr>
      </p:pic>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sp>
        <p:nvSpPr>
          <p:cNvPr id="2" name="TextBox 1">
            <a:extLst>
              <a:ext uri="{FF2B5EF4-FFF2-40B4-BE49-F238E27FC236}">
                <a16:creationId xmlns:a16="http://schemas.microsoft.com/office/drawing/2014/main" id="{640CD00A-BC0B-8E07-C8AF-699B1231D76B}"/>
              </a:ext>
            </a:extLst>
          </p:cNvPr>
          <p:cNvSpPr txBox="1"/>
          <p:nvPr/>
        </p:nvSpPr>
        <p:spPr>
          <a:xfrm>
            <a:off x="381000" y="6117709"/>
            <a:ext cx="5336717" cy="477054"/>
          </a:xfrm>
          <a:prstGeom prst="rect">
            <a:avLst/>
          </a:prstGeom>
          <a:noFill/>
        </p:spPr>
        <p:txBody>
          <a:bodyPr wrap="none" rtlCol="0">
            <a:spAutoFit/>
          </a:bodyPr>
          <a:lstStyle/>
          <a:p>
            <a:r>
              <a:rPr lang="en-US" sz="2500" dirty="0"/>
              <a:t>P(Accident | observed variables) = ?</a:t>
            </a:r>
          </a:p>
        </p:txBody>
      </p:sp>
    </p:spTree>
    <p:extLst>
      <p:ext uri="{BB962C8B-B14F-4D97-AF65-F5344CB8AC3E}">
        <p14:creationId xmlns:p14="http://schemas.microsoft.com/office/powerpoint/2010/main" val="15908169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t>Next time: Naïve </a:t>
            </a:r>
            <a:r>
              <a:rPr lang="en-US" dirty="0"/>
              <a:t>Bayes</a:t>
            </a:r>
            <a:endParaRPr lang="en-US" sz="2800" kern="0" dirty="0"/>
          </a:p>
        </p:txBody>
      </p:sp>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19.1</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80F24030-9A6B-534E-AE70-9E8852FD14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7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77" name="Group 21"/>
          <p:cNvGraphicFramePr>
            <a:graphicFrameLocks noGrp="1"/>
          </p:cNvGraphicFramePr>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8" name="Picture 48"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
        <p:nvSpPr>
          <p:cNvPr id="4" name="TextBox 3">
            <a:extLst>
              <a:ext uri="{FF2B5EF4-FFF2-40B4-BE49-F238E27FC236}">
                <a16:creationId xmlns:a16="http://schemas.microsoft.com/office/drawing/2014/main" id="{DEA176C9-097B-BAF8-984D-35D2F954F91F}"/>
              </a:ext>
            </a:extLst>
          </p:cNvPr>
          <p:cNvSpPr txBox="1"/>
          <p:nvPr/>
        </p:nvSpPr>
        <p:spPr>
          <a:xfrm>
            <a:off x="1026765" y="2495035"/>
            <a:ext cx="731290" cy="369332"/>
          </a:xfrm>
          <a:prstGeom prst="rect">
            <a:avLst/>
          </a:prstGeom>
          <a:noFill/>
        </p:spPr>
        <p:txBody>
          <a:bodyPr wrap="none" rtlCol="0">
            <a:spAutoFit/>
          </a:bodyPr>
          <a:lstStyle/>
          <a:p>
            <a:r>
              <a:rPr lang="en-US" dirty="0"/>
              <a:t>P(X</a:t>
            </a:r>
            <a:r>
              <a:rPr lang="en-US" baseline="-25000" dirty="0"/>
              <a:t>1</a:t>
            </a:r>
            <a:r>
              <a:rPr lang="en-US" dirty="0"/>
              <a:t>)</a:t>
            </a:r>
          </a:p>
        </p:txBody>
      </p:sp>
      <p:sp>
        <p:nvSpPr>
          <p:cNvPr id="20" name="TextBox 19">
            <a:extLst>
              <a:ext uri="{FF2B5EF4-FFF2-40B4-BE49-F238E27FC236}">
                <a16:creationId xmlns:a16="http://schemas.microsoft.com/office/drawing/2014/main" id="{42213277-8AF9-BB1D-D595-F65F0E36EDE1}"/>
              </a:ext>
            </a:extLst>
          </p:cNvPr>
          <p:cNvSpPr txBox="1"/>
          <p:nvPr/>
        </p:nvSpPr>
        <p:spPr>
          <a:xfrm>
            <a:off x="2786498" y="2495035"/>
            <a:ext cx="731290" cy="369332"/>
          </a:xfrm>
          <a:prstGeom prst="rect">
            <a:avLst/>
          </a:prstGeom>
          <a:noFill/>
        </p:spPr>
        <p:txBody>
          <a:bodyPr wrap="none" rtlCol="0">
            <a:spAutoFit/>
          </a:bodyPr>
          <a:lstStyle/>
          <a:p>
            <a:r>
              <a:rPr lang="en-US" dirty="0"/>
              <a:t>P(X</a:t>
            </a:r>
            <a:r>
              <a:rPr lang="en-US" baseline="-25000" dirty="0"/>
              <a:t>2</a:t>
            </a:r>
            <a:r>
              <a:rPr lang="en-US" dirty="0"/>
              <a:t>)</a:t>
            </a:r>
          </a:p>
        </p:txBody>
      </p:sp>
      <p:sp>
        <p:nvSpPr>
          <p:cNvPr id="21" name="TextBox 20">
            <a:extLst>
              <a:ext uri="{FF2B5EF4-FFF2-40B4-BE49-F238E27FC236}">
                <a16:creationId xmlns:a16="http://schemas.microsoft.com/office/drawing/2014/main" id="{CE520F21-B0C3-A33E-3342-1AD6721B69C4}"/>
              </a:ext>
            </a:extLst>
          </p:cNvPr>
          <p:cNvSpPr txBox="1"/>
          <p:nvPr/>
        </p:nvSpPr>
        <p:spPr>
          <a:xfrm>
            <a:off x="6088243" y="2479092"/>
            <a:ext cx="731290" cy="369332"/>
          </a:xfrm>
          <a:prstGeom prst="rect">
            <a:avLst/>
          </a:prstGeom>
          <a:noFill/>
        </p:spPr>
        <p:txBody>
          <a:bodyPr wrap="none" rtlCol="0">
            <a:spAutoFit/>
          </a:bodyPr>
          <a:lstStyle/>
          <a:p>
            <a:r>
              <a:rPr lang="en-US" dirty="0"/>
              <a:t>P(</a:t>
            </a:r>
            <a:r>
              <a:rPr lang="en-US" dirty="0" err="1"/>
              <a:t>X</a:t>
            </a:r>
            <a:r>
              <a:rPr lang="en-US" baseline="-25000" dirty="0" err="1"/>
              <a:t>n</a:t>
            </a:r>
            <a:r>
              <a:rPr lang="en-US" dirty="0"/>
              <a:t>)</a:t>
            </a:r>
          </a:p>
        </p:txBody>
      </p:sp>
      <p:sp>
        <p:nvSpPr>
          <p:cNvPr id="22" name="TextBox 21">
            <a:extLst>
              <a:ext uri="{FF2B5EF4-FFF2-40B4-BE49-F238E27FC236}">
                <a16:creationId xmlns:a16="http://schemas.microsoft.com/office/drawing/2014/main" id="{73FA7AEE-7CD7-4319-61C0-895A07D8DAF2}"/>
              </a:ext>
            </a:extLst>
          </p:cNvPr>
          <p:cNvSpPr txBox="1"/>
          <p:nvPr/>
        </p:nvSpPr>
        <p:spPr>
          <a:xfrm>
            <a:off x="2895600" y="4680505"/>
            <a:ext cx="1760418" cy="369332"/>
          </a:xfrm>
          <a:prstGeom prst="rect">
            <a:avLst/>
          </a:prstGeom>
          <a:noFill/>
        </p:spPr>
        <p:txBody>
          <a:bodyPr wrap="none" rtlCol="0">
            <a:spAutoFit/>
          </a:bodyPr>
          <a:lstStyle/>
          <a:p>
            <a:r>
              <a:rPr lang="en-US" dirty="0"/>
              <a:t>P(X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a:t>
            </a:r>
          </a:p>
        </p:txBody>
      </p:sp>
      <p:sp>
        <p:nvSpPr>
          <p:cNvPr id="23" name="TextBox 22">
            <a:extLst>
              <a:ext uri="{FF2B5EF4-FFF2-40B4-BE49-F238E27FC236}">
                <a16:creationId xmlns:a16="http://schemas.microsoft.com/office/drawing/2014/main" id="{12A2BC10-57B9-1061-4DA1-7735EF8158AE}"/>
              </a:ext>
            </a:extLst>
          </p:cNvPr>
          <p:cNvSpPr txBox="1"/>
          <p:nvPr/>
        </p:nvSpPr>
        <p:spPr>
          <a:xfrm>
            <a:off x="1863910" y="5606534"/>
            <a:ext cx="397866" cy="369332"/>
          </a:xfrm>
          <a:prstGeom prst="rect">
            <a:avLst/>
          </a:prstGeom>
          <a:noFill/>
        </p:spPr>
        <p:txBody>
          <a:bodyPr wrap="none" rtlCol="0">
            <a:spAutoFit/>
          </a:bodyPr>
          <a:lstStyle/>
          <a:p>
            <a:r>
              <a:rPr lang="en-US" dirty="0"/>
              <a:t>2</a:t>
            </a:r>
            <a:r>
              <a:rPr lang="en-US" baseline="30000" dirty="0"/>
              <a:t>n</a:t>
            </a:r>
          </a:p>
        </p:txBody>
      </p:sp>
    </p:spTree>
    <p:extLst>
      <p:ext uri="{BB962C8B-B14F-4D97-AF65-F5344CB8AC3E}">
        <p14:creationId xmlns:p14="http://schemas.microsoft.com/office/powerpoint/2010/main" val="173294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
        <p:nvSpPr>
          <p:cNvPr id="3" name="Google Shape;295;p20">
            <a:extLst>
              <a:ext uri="{FF2B5EF4-FFF2-40B4-BE49-F238E27FC236}">
                <a16:creationId xmlns:a16="http://schemas.microsoft.com/office/drawing/2014/main" id="{880E76D7-8982-A95D-1317-CF6279C8FA49}"/>
              </a:ext>
            </a:extLst>
          </p:cNvPr>
          <p:cNvSpPr/>
          <p:nvPr/>
        </p:nvSpPr>
        <p:spPr>
          <a:xfrm>
            <a:off x="6629400" y="522010"/>
            <a:ext cx="4454353" cy="1153220"/>
          </a:xfrm>
          <a:prstGeom prst="wedgeRoundRectCallout">
            <a:avLst>
              <a:gd name="adj1" fmla="val 47582"/>
              <a:gd name="adj2" fmla="val 20316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Thank you for voting!!!</a:t>
            </a:r>
            <a:endParaRPr sz="2500" b="1" dirty="0">
              <a:solidFill>
                <a:schemeClr val="dk1"/>
              </a:solidFill>
              <a:latin typeface="Open Sans"/>
              <a:ea typeface="Open Sans"/>
              <a:cs typeface="Open Sans"/>
              <a:sym typeface="Open Sans"/>
            </a:endParaRPr>
          </a:p>
        </p:txBody>
      </p:sp>
      <p:sp>
        <p:nvSpPr>
          <p:cNvPr id="4" name="Google Shape;295;p20">
            <a:extLst>
              <a:ext uri="{FF2B5EF4-FFF2-40B4-BE49-F238E27FC236}">
                <a16:creationId xmlns:a16="http://schemas.microsoft.com/office/drawing/2014/main" id="{D5F883D6-90CA-6B45-B889-049614049C90}"/>
              </a:ext>
            </a:extLst>
          </p:cNvPr>
          <p:cNvSpPr/>
          <p:nvPr/>
        </p:nvSpPr>
        <p:spPr>
          <a:xfrm>
            <a:off x="5029200" y="2320852"/>
            <a:ext cx="4454353" cy="1153220"/>
          </a:xfrm>
          <a:prstGeom prst="wedgeRoundRectCallout">
            <a:avLst>
              <a:gd name="adj1" fmla="val 69670"/>
              <a:gd name="adj2" fmla="val 9175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We had an 80% participation rate in the extra credit assignment.</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67CD69C0-F909-3A03-B427-994DA0778E68}"/>
              </a:ext>
            </a:extLst>
          </p:cNvPr>
          <p:cNvSpPr/>
          <p:nvPr/>
        </p:nvSpPr>
        <p:spPr>
          <a:xfrm>
            <a:off x="4998334" y="4119694"/>
            <a:ext cx="4454353" cy="1153220"/>
          </a:xfrm>
          <a:prstGeom prst="wedgeRoundRectCallout">
            <a:avLst>
              <a:gd name="adj1" fmla="val 70450"/>
              <a:gd name="adj2" fmla="val -4675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8 years ago,</a:t>
            </a:r>
          </a:p>
          <a:p>
            <a:pPr lvl="0" algn="ctr"/>
            <a:r>
              <a:rPr lang="en-US" sz="2500" b="1" dirty="0">
                <a:solidFill>
                  <a:schemeClr val="dk1"/>
                </a:solidFill>
                <a:latin typeface="Open Sans"/>
                <a:ea typeface="Open Sans"/>
                <a:cs typeface="Open Sans"/>
                <a:sym typeface="Open Sans"/>
              </a:rPr>
              <a:t> only 20% of eligible Penn students voted.</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914356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57096</TotalTime>
  <Words>6395</Words>
  <Application>Microsoft Macintosh PowerPoint</Application>
  <PresentationFormat>Widescreen</PresentationFormat>
  <Paragraphs>1236</Paragraphs>
  <Slides>69</Slides>
  <Notes>56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Open Sans</vt:lpstr>
      <vt:lpstr>Open Sans SemiBold</vt:lpstr>
      <vt:lpstr>Times</vt:lpstr>
      <vt:lpstr>Times New Roman</vt:lpstr>
      <vt:lpstr>Wingdings</vt:lpstr>
      <vt:lpstr>dan-berkeley-nlp-v1</vt:lpstr>
      <vt:lpstr>PowerPoint Presentation</vt:lpstr>
      <vt:lpstr>PowerPoint Presentation</vt:lpstr>
      <vt:lpstr>PowerPoint Presentation</vt:lpstr>
      <vt:lpstr>Probabilistic Models</vt:lpstr>
      <vt:lpstr>Independence</vt:lpstr>
      <vt:lpstr>Independence?</vt:lpstr>
      <vt:lpstr>Independence</vt:lpstr>
      <vt:lpstr>PowerPoint Presentation</vt:lpstr>
      <vt:lpstr>Conditional Independence</vt:lpstr>
      <vt:lpstr>Conditional Independence</vt:lpstr>
      <vt:lpstr>Conditional Independence</vt:lpstr>
      <vt:lpstr>Conditional Independence</vt:lpstr>
      <vt:lpstr>Conditional Independence and the Chain Rule</vt:lpstr>
      <vt:lpstr>Bayes’ Nets: Big Picture</vt:lpstr>
      <vt:lpstr>PowerPoint Presentation</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PowerPoint Presentation</vt:lpstr>
      <vt:lpstr>Bayes’ Net Semantics</vt:lpstr>
      <vt:lpstr>Probabilities in BNs</vt:lpstr>
      <vt:lpstr>Probabilities in BNs</vt:lpstr>
      <vt:lpstr>Example: Coin Flips</vt:lpstr>
      <vt:lpstr>Example: Traffic</vt:lpstr>
      <vt:lpstr>Bayes’ Nets</vt:lpstr>
      <vt:lpstr>Example: Alarm Network</vt:lpstr>
      <vt:lpstr>Example: Traffic</vt:lpstr>
      <vt:lpstr>Example: Reverse Traffic</vt:lpstr>
      <vt:lpstr>Causality?</vt:lpstr>
      <vt:lpstr>Size of a Bayes’ Net</vt:lpstr>
      <vt:lpstr>PowerPoint Presentation</vt:lpstr>
      <vt:lpstr>Conditional Independence</vt:lpstr>
      <vt:lpstr>Bayes Nets: Assumptions</vt:lpstr>
      <vt:lpstr>Chair Rule Simplifications</vt:lpstr>
      <vt:lpstr>Chair Rule Simplifications</vt:lpstr>
      <vt:lpstr>PowerPoint Presentation</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Inference</vt:lpstr>
      <vt:lpstr>Inference by Enumeration</vt:lpstr>
      <vt:lpstr>Inference by Enumeration in Bayes’ Net</vt:lpstr>
      <vt:lpstr>PowerPoint Presentation</vt:lpstr>
      <vt:lpstr>Inference by Enumeration?</vt:lpstr>
      <vt:lpstr>Inference by Enumeration vs. Variable Elimination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3404</cp:revision>
  <cp:lastPrinted>2019-10-24T13:18:23Z</cp:lastPrinted>
  <dcterms:created xsi:type="dcterms:W3CDTF">2004-08-27T04:16:05Z</dcterms:created>
  <dcterms:modified xsi:type="dcterms:W3CDTF">2022-11-15T16:59:55Z</dcterms:modified>
</cp:coreProperties>
</file>